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2018-05-21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2018-05-21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2018-05-21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2018-05-21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2018-05-21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2018-05-21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2018-05-21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2018-05-21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2018-05-21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2018-05-21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2018-05-21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2018-05-21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5.jpeg"/><Relationship Id="rId2" Type="http://schemas.openxmlformats.org/officeDocument/2006/relationships/hyperlink" Target="https://www.google.iq/url?sa=i&amp;rct=j&amp;q=&amp;esrc=s&amp;source=images&amp;cd=&amp;cad=rja&amp;uact=8&amp;ved=2ahUKEwihj8vO4fvZAhUHDOwKHeUICk0QjRx6BAgAEAU&amp;url=https://scitechdaily.com/phase-iii-vaccine-trial-in-africa-gives-poor-results-about-new-malaria-drug/malaria-parasite/&amp;psig=AOvVaw0t-pYJxwz1EEdH6ngWiQ6M&amp;ust=1521664408679733" TargetMode="External"/><Relationship Id="rId1" Type="http://schemas.openxmlformats.org/officeDocument/2006/relationships/slideLayout" Target="../slideLayouts/slideLayout2.xml"/><Relationship Id="rId6" Type="http://schemas.openxmlformats.org/officeDocument/2006/relationships/hyperlink" Target="http://www.google.iq/url?sa=i&amp;rct=j&amp;q=&amp;esrc=s&amp;source=images&amp;cd=&amp;cad=rja&amp;uact=8&amp;ved=&amp;url=http://blog.roodo.com/people8931146/archives/7772819.html&amp;psig=AOvVaw3X4LxvoI_2MqQ5Us6yCqSO&amp;ust=1521753096750828" TargetMode="External"/><Relationship Id="rId5" Type="http://schemas.openxmlformats.org/officeDocument/2006/relationships/image" Target="../media/image14.jpeg"/><Relationship Id="rId4" Type="http://schemas.openxmlformats.org/officeDocument/2006/relationships/hyperlink" Target="https://www.google.iq/url?sa=i&amp;rct=j&amp;q=&amp;esrc=s&amp;source=images&amp;cd=&amp;cad=rja&amp;uact=8&amp;ved=2ahUKEwjz0-f7qf7ZAhXF_qQKHROdClYQjRx6BAgAEAU&amp;url=https://www.pinterest.com/explore/malaria-parasite/&amp;psig=AOvVaw1nlenVGb2f_csGzPZwhcMl&amp;ust=152175297468837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ogle.iq/url?sa=i&amp;rct=j&amp;q=&amp;esrc=s&amp;source=images&amp;cd=&amp;cad=rja&amp;uact=8&amp;ved=2ahUKEwirrqLhmIXaAhXSKFAKHXqeAvoQjRx6BAgAEAU&amp;url=https://www.dreamstime.com/royalty-free-stock-images-protozoa-image22943129&amp;psig=AOvVaw2bIGXpGYC4hKCqUEoDJ1hN&amp;ust=1521988868305232"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Osmotrophy" TargetMode="External"/><Relationship Id="rId2" Type="http://schemas.openxmlformats.org/officeDocument/2006/relationships/hyperlink" Target="https://en.wikipedia.org/wiki/Microscopic_scale" TargetMode="External"/><Relationship Id="rId1" Type="http://schemas.openxmlformats.org/officeDocument/2006/relationships/slideLayout" Target="../slideLayouts/slideLayout2.xml"/><Relationship Id="rId4" Type="http://schemas.openxmlformats.org/officeDocument/2006/relationships/hyperlink" Target="https://en.wikipedia.org/wiki/Cytostome"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Biomass" TargetMode="External"/><Relationship Id="rId2" Type="http://schemas.openxmlformats.org/officeDocument/2006/relationships/hyperlink" Target="https://en.wikipedia.org/wiki/Microinvertebrat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981200"/>
            <a:ext cx="7862668" cy="1066800"/>
          </a:xfrm>
        </p:spPr>
        <p:txBody>
          <a:bodyPr/>
          <a:lstStyle/>
          <a:p>
            <a:pPr algn="ctr"/>
            <a:r>
              <a:rPr lang="en-US" dirty="0" smtClean="0">
                <a:effectLst/>
                <a:latin typeface="Bookman Old Style" pitchFamily="18" charset="0"/>
              </a:rPr>
              <a:t>General Biology lab </a:t>
            </a:r>
            <a:endParaRPr lang="ar-IQ" dirty="0">
              <a:effectLst/>
              <a:latin typeface="Bookman Old Style" pitchFamily="18" charset="0"/>
            </a:endParaRPr>
          </a:p>
        </p:txBody>
      </p:sp>
      <p:sp>
        <p:nvSpPr>
          <p:cNvPr id="3" name="Subtitle 2"/>
          <p:cNvSpPr>
            <a:spLocks noGrp="1"/>
          </p:cNvSpPr>
          <p:nvPr>
            <p:ph type="subTitle" idx="1"/>
          </p:nvPr>
        </p:nvSpPr>
        <p:spPr>
          <a:xfrm>
            <a:off x="1371600" y="3810000"/>
            <a:ext cx="5952978" cy="1101248"/>
          </a:xfrm>
        </p:spPr>
        <p:txBody>
          <a:bodyPr>
            <a:noAutofit/>
          </a:bodyPr>
          <a:lstStyle/>
          <a:p>
            <a:pPr algn="ctr"/>
            <a:r>
              <a:rPr lang="en-US" sz="2400" b="1" dirty="0" smtClean="0">
                <a:solidFill>
                  <a:schemeClr val="tx1"/>
                </a:solidFill>
                <a:latin typeface="Bookman Old Style" pitchFamily="18" charset="0"/>
              </a:rPr>
              <a:t>Dr. </a:t>
            </a:r>
            <a:r>
              <a:rPr lang="en-US" sz="2400" b="1" dirty="0" err="1" smtClean="0">
                <a:solidFill>
                  <a:schemeClr val="tx1"/>
                </a:solidFill>
                <a:latin typeface="Bookman Old Style" pitchFamily="18" charset="0"/>
              </a:rPr>
              <a:t>Rawa</a:t>
            </a:r>
            <a:r>
              <a:rPr lang="en-US" sz="2400" b="1" dirty="0" smtClean="0">
                <a:solidFill>
                  <a:schemeClr val="tx1"/>
                </a:solidFill>
                <a:latin typeface="Bookman Old Style" pitchFamily="18" charset="0"/>
              </a:rPr>
              <a:t> Abdul </a:t>
            </a:r>
            <a:r>
              <a:rPr lang="en-US" sz="2400" b="1" dirty="0" err="1" smtClean="0">
                <a:solidFill>
                  <a:schemeClr val="tx1"/>
                </a:solidFill>
                <a:latin typeface="Bookman Old Style" pitchFamily="18" charset="0"/>
              </a:rPr>
              <a:t>Redha</a:t>
            </a:r>
            <a:r>
              <a:rPr lang="en-US" sz="2400" b="1" dirty="0" smtClean="0">
                <a:solidFill>
                  <a:schemeClr val="tx1"/>
                </a:solidFill>
                <a:latin typeface="Bookman Old Style" pitchFamily="18" charset="0"/>
              </a:rPr>
              <a:t> Aziz</a:t>
            </a:r>
          </a:p>
          <a:p>
            <a:pPr algn="ctr"/>
            <a:r>
              <a:rPr lang="en-US" sz="2400" b="1" dirty="0" err="1" smtClean="0">
                <a:solidFill>
                  <a:schemeClr val="tx1"/>
                </a:solidFill>
                <a:latin typeface="Bookman Old Style" pitchFamily="18" charset="0"/>
              </a:rPr>
              <a:t>Ph.D</a:t>
            </a:r>
            <a:r>
              <a:rPr lang="en-US" sz="2400" b="1" dirty="0" smtClean="0">
                <a:solidFill>
                  <a:schemeClr val="tx1"/>
                </a:solidFill>
                <a:latin typeface="Bookman Old Style" pitchFamily="18" charset="0"/>
              </a:rPr>
              <a:t> Antibiotics/ Molecular biology</a:t>
            </a:r>
            <a:endParaRPr lang="ar-IQ" sz="2400" b="1" dirty="0" smtClean="0">
              <a:solidFill>
                <a:schemeClr val="tx1"/>
              </a:solidFill>
              <a:latin typeface="Bookman Old Style" pitchFamily="18" charset="0"/>
            </a:endParaRPr>
          </a:p>
          <a:p>
            <a:pPr algn="ctr"/>
            <a:endParaRPr lang="ar-IQ" sz="2400" b="1" dirty="0">
              <a:latin typeface="Bookman Old Style" pitchFamily="18" charset="0"/>
            </a:endParaRPr>
          </a:p>
        </p:txBody>
      </p:sp>
      <p:pic>
        <p:nvPicPr>
          <p:cNvPr id="14337" name="Picture 1" descr="شعار العلو2م"/>
          <p:cNvPicPr>
            <a:picLocks noChangeAspect="1" noChangeArrowheads="1"/>
          </p:cNvPicPr>
          <p:nvPr/>
        </p:nvPicPr>
        <p:blipFill>
          <a:blip r:embed="rId2" cstate="print"/>
          <a:srcRect/>
          <a:stretch>
            <a:fillRect/>
          </a:stretch>
        </p:blipFill>
        <p:spPr bwMode="auto">
          <a:xfrm>
            <a:off x="6781800" y="152400"/>
            <a:ext cx="1955800" cy="1817248"/>
          </a:xfrm>
          <a:prstGeom prst="rect">
            <a:avLst/>
          </a:prstGeom>
          <a:noFill/>
        </p:spPr>
      </p:pic>
      <p:pic>
        <p:nvPicPr>
          <p:cNvPr id="14338" name="Picture 2" descr="صورة ذات صلة"/>
          <p:cNvPicPr>
            <a:picLocks noChangeAspect="1" noChangeArrowheads="1"/>
          </p:cNvPicPr>
          <p:nvPr/>
        </p:nvPicPr>
        <p:blipFill>
          <a:blip r:embed="rId3" cstate="print"/>
          <a:srcRect l="5206" r="4555"/>
          <a:stretch>
            <a:fillRect/>
          </a:stretch>
        </p:blipFill>
        <p:spPr bwMode="auto">
          <a:xfrm>
            <a:off x="304800" y="228600"/>
            <a:ext cx="1905000" cy="1676400"/>
          </a:xfrm>
          <a:prstGeom prst="rect">
            <a:avLst/>
          </a:prstGeom>
          <a:noFill/>
        </p:spPr>
      </p:pic>
      <p:sp>
        <p:nvSpPr>
          <p:cNvPr id="1433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4340" name="Rectangle 4"/>
          <p:cNvSpPr>
            <a:spLocks noChangeArrowheads="1"/>
          </p:cNvSpPr>
          <p:nvPr/>
        </p:nvSpPr>
        <p:spPr bwMode="auto">
          <a:xfrm>
            <a:off x="2667000" y="381000"/>
            <a:ext cx="4114800"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 Al-</a:t>
            </a:r>
            <a:r>
              <a:rPr kumimoji="0" lang="en-US" b="0" i="0" u="none" strike="noStrike" cap="none" normalizeH="0" baseline="0" dirty="0" err="1" smtClean="0">
                <a:ln>
                  <a:noFill/>
                </a:ln>
                <a:solidFill>
                  <a:schemeClr val="tx1"/>
                </a:solidFill>
                <a:effectLst/>
                <a:latin typeface="Aharoni" pitchFamily="2" charset="-79"/>
                <a:ea typeface="Calibri" pitchFamily="34" charset="0"/>
                <a:cs typeface="Aharoni" pitchFamily="2" charset="-79"/>
              </a:rPr>
              <a:t>Karkh</a:t>
            </a:r>
            <a:r>
              <a:rPr kumimoji="0" lang="en-US"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 University for Science</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Collage of Science</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Microbiology Department</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1"/>
          <p:cNvSpPr>
            <a:spLocks noChangeArrowheads="1"/>
          </p:cNvSpPr>
          <p:nvPr/>
        </p:nvSpPr>
        <p:spPr bwMode="auto">
          <a:xfrm>
            <a:off x="228600" y="4800600"/>
            <a:ext cx="5029200" cy="1828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en-US" sz="1600" b="0" i="0" u="sng" strike="noStrike" cap="none" normalizeH="0" baseline="0" dirty="0" smtClean="0">
                <a:ln>
                  <a:noFill/>
                </a:ln>
                <a:solidFill>
                  <a:schemeClr val="tx1"/>
                </a:solidFill>
                <a:effectLst/>
                <a:latin typeface="Aharoni" pitchFamily="2" charset="-79"/>
                <a:ea typeface="Calibri" pitchFamily="34" charset="0"/>
                <a:cs typeface="Aharoni" pitchFamily="2" charset="-79"/>
              </a:rPr>
              <a:t>Laboratory Staff:</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1. Lecturer Dr. </a:t>
            </a:r>
            <a:r>
              <a:rPr kumimoji="0" lang="en-US" sz="1600" b="0" i="0" u="none" strike="noStrike" cap="none" normalizeH="0" baseline="0" dirty="0" err="1" smtClean="0">
                <a:ln>
                  <a:noFill/>
                </a:ln>
                <a:solidFill>
                  <a:schemeClr val="tx1"/>
                </a:solidFill>
                <a:effectLst/>
                <a:latin typeface="Aharoni" pitchFamily="2" charset="-79"/>
                <a:ea typeface="Calibri" pitchFamily="34" charset="0"/>
                <a:cs typeface="Aharoni" pitchFamily="2" charset="-79"/>
              </a:rPr>
              <a:t>Rawa</a:t>
            </a:r>
            <a:r>
              <a:rPr kumimoji="0" lang="en-US" sz="1600"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 Abdul </a:t>
            </a:r>
            <a:r>
              <a:rPr kumimoji="0" lang="en-US" sz="1600" b="0" i="0" u="none" strike="noStrike" cap="none" normalizeH="0" baseline="0" dirty="0" err="1" smtClean="0">
                <a:ln>
                  <a:noFill/>
                </a:ln>
                <a:solidFill>
                  <a:schemeClr val="tx1"/>
                </a:solidFill>
                <a:effectLst/>
                <a:latin typeface="Aharoni" pitchFamily="2" charset="-79"/>
                <a:ea typeface="Calibri" pitchFamily="34" charset="0"/>
                <a:cs typeface="Aharoni" pitchFamily="2" charset="-79"/>
              </a:rPr>
              <a:t>Redha</a:t>
            </a:r>
            <a:r>
              <a:rPr kumimoji="0" lang="en-US" sz="1600"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 Aziz</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2. L. assistant </a:t>
            </a:r>
            <a:r>
              <a:rPr kumimoji="0" lang="en-US" sz="1600" b="0" i="0" u="none" strike="noStrike" cap="none" normalizeH="0" baseline="0" dirty="0" err="1" smtClean="0">
                <a:ln>
                  <a:noFill/>
                </a:ln>
                <a:solidFill>
                  <a:schemeClr val="tx1"/>
                </a:solidFill>
                <a:effectLst/>
                <a:latin typeface="Aharoni" pitchFamily="2" charset="-79"/>
                <a:ea typeface="Calibri" pitchFamily="34" charset="0"/>
                <a:cs typeface="Aharoni" pitchFamily="2" charset="-79"/>
              </a:rPr>
              <a:t>Sura</a:t>
            </a:r>
            <a:r>
              <a:rPr kumimoji="0" lang="en-US" sz="1600"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 </a:t>
            </a:r>
            <a:r>
              <a:rPr kumimoji="0" lang="en-US" sz="1600" b="0" i="0" u="none" strike="noStrike" cap="none" normalizeH="0" baseline="0" dirty="0" err="1" smtClean="0">
                <a:ln>
                  <a:noFill/>
                </a:ln>
                <a:solidFill>
                  <a:schemeClr val="tx1"/>
                </a:solidFill>
                <a:effectLst/>
                <a:latin typeface="Aharoni" pitchFamily="2" charset="-79"/>
                <a:ea typeface="Calibri" pitchFamily="34" charset="0"/>
                <a:cs typeface="Aharoni" pitchFamily="2" charset="-79"/>
              </a:rPr>
              <a:t>Alaa</a:t>
            </a:r>
            <a:r>
              <a:rPr kumimoji="0" lang="en-US" sz="1600"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 Saud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3. L. assistant </a:t>
            </a:r>
            <a:r>
              <a:rPr kumimoji="0" lang="en-US" sz="1600" b="0" i="0" u="none" strike="noStrike" cap="none" normalizeH="0" baseline="0" dirty="0" err="1" smtClean="0">
                <a:ln>
                  <a:noFill/>
                </a:ln>
                <a:solidFill>
                  <a:schemeClr val="tx1"/>
                </a:solidFill>
                <a:effectLst/>
                <a:latin typeface="Aharoni" pitchFamily="2" charset="-79"/>
                <a:ea typeface="Calibri" pitchFamily="34" charset="0"/>
                <a:cs typeface="Aharoni" pitchFamily="2" charset="-79"/>
              </a:rPr>
              <a:t>Gada</a:t>
            </a:r>
            <a:r>
              <a:rPr kumimoji="0" lang="en-US" sz="1600"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 </a:t>
            </a:r>
            <a:r>
              <a:rPr kumimoji="0" lang="en-US" sz="1600" b="0" i="0" u="none" strike="noStrike" cap="none" normalizeH="0" baseline="0" dirty="0" err="1" smtClean="0">
                <a:ln>
                  <a:noFill/>
                </a:ln>
                <a:solidFill>
                  <a:schemeClr val="tx1"/>
                </a:solidFill>
                <a:effectLst/>
                <a:latin typeface="Aharoni" pitchFamily="2" charset="-79"/>
                <a:ea typeface="Calibri" pitchFamily="34" charset="0"/>
                <a:cs typeface="Aharoni" pitchFamily="2" charset="-79"/>
              </a:rPr>
              <a:t>Readh</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en-US" sz="1600" b="0" i="0" u="sng" strike="noStrike" cap="none" normalizeH="0" baseline="0" dirty="0" smtClean="0">
                <a:ln>
                  <a:noFill/>
                </a:ln>
                <a:solidFill>
                  <a:schemeClr val="tx1"/>
                </a:solidFill>
                <a:effectLst/>
                <a:latin typeface="Aharoni" pitchFamily="2" charset="-79"/>
                <a:ea typeface="Calibri" pitchFamily="34" charset="0"/>
                <a:cs typeface="Aharoni" pitchFamily="2" charset="-79"/>
              </a:rPr>
              <a:t>Supervised by:</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lvl="0" rtl="1" eaLnBrk="0" fontAlgn="base" hangingPunct="0">
              <a:spcBef>
                <a:spcPct val="0"/>
              </a:spcBef>
              <a:spcAft>
                <a:spcPct val="0"/>
              </a:spcAft>
            </a:pPr>
            <a:r>
              <a:rPr lang="en-US" sz="1600" dirty="0">
                <a:solidFill>
                  <a:prstClr val="black"/>
                </a:solidFill>
                <a:latin typeface="Aharoni" pitchFamily="2" charset="-79"/>
                <a:ea typeface="Calibri" pitchFamily="34" charset="0"/>
                <a:cs typeface="Aharoni" pitchFamily="2" charset="-79"/>
              </a:rPr>
              <a:t>1. Prof. </a:t>
            </a:r>
            <a:r>
              <a:rPr lang="en-US" sz="1600" dirty="0" err="1">
                <a:solidFill>
                  <a:prstClr val="black"/>
                </a:solidFill>
                <a:latin typeface="Aharoni" pitchFamily="2" charset="-79"/>
                <a:ea typeface="Calibri" pitchFamily="34" charset="0"/>
                <a:cs typeface="Aharoni" pitchFamily="2" charset="-79"/>
              </a:rPr>
              <a:t>Munira</a:t>
            </a:r>
            <a:r>
              <a:rPr lang="en-US" sz="1600" dirty="0">
                <a:solidFill>
                  <a:prstClr val="black"/>
                </a:solidFill>
                <a:latin typeface="Aharoni" pitchFamily="2" charset="-79"/>
                <a:ea typeface="Calibri" pitchFamily="34" charset="0"/>
                <a:cs typeface="Aharoni" pitchFamily="2" charset="-79"/>
              </a:rPr>
              <a:t> Ch. </a:t>
            </a:r>
            <a:r>
              <a:rPr lang="en-US" sz="1600" dirty="0" err="1">
                <a:solidFill>
                  <a:prstClr val="black"/>
                </a:solidFill>
                <a:latin typeface="Aharoni" pitchFamily="2" charset="-79"/>
                <a:ea typeface="Calibri" pitchFamily="34" charset="0"/>
                <a:cs typeface="Aharoni" pitchFamily="2" charset="-79"/>
              </a:rPr>
              <a:t>Ismaeel</a:t>
            </a:r>
            <a:endParaRPr lang="en-US" sz="900" dirty="0">
              <a:solidFill>
                <a:prstClr val="black"/>
              </a:solidFill>
              <a:latin typeface="Arial" pitchFamily="34" charset="0"/>
              <a:cs typeface="Arial" pitchFamily="34" charset="0"/>
            </a:endParaRPr>
          </a:p>
          <a:p>
            <a:pPr lvl="0" rtl="1" eaLnBrk="0" fontAlgn="base" hangingPunct="0">
              <a:spcBef>
                <a:spcPct val="0"/>
              </a:spcBef>
              <a:spcAft>
                <a:spcPct val="0"/>
              </a:spcAft>
            </a:pPr>
            <a:r>
              <a:rPr lang="en-US" sz="1600" dirty="0">
                <a:solidFill>
                  <a:prstClr val="black"/>
                </a:solidFill>
                <a:latin typeface="Aharoni" pitchFamily="2" charset="-79"/>
                <a:ea typeface="Calibri" pitchFamily="34" charset="0"/>
                <a:cs typeface="Aharoni" pitchFamily="2" charset="-79"/>
              </a:rPr>
              <a:t>2. Ass. Prof. </a:t>
            </a:r>
            <a:r>
              <a:rPr lang="en-US" sz="1600" dirty="0" err="1">
                <a:solidFill>
                  <a:prstClr val="black"/>
                </a:solidFill>
                <a:latin typeface="Aharoni" pitchFamily="2" charset="-79"/>
                <a:ea typeface="Calibri" pitchFamily="34" charset="0"/>
                <a:cs typeface="Aharoni" pitchFamily="2" charset="-79"/>
              </a:rPr>
              <a:t>Israa</a:t>
            </a:r>
            <a:r>
              <a:rPr lang="en-US" sz="1600" dirty="0">
                <a:solidFill>
                  <a:prstClr val="black"/>
                </a:solidFill>
                <a:latin typeface="Aharoni" pitchFamily="2" charset="-79"/>
                <a:ea typeface="Calibri" pitchFamily="34" charset="0"/>
                <a:cs typeface="Aharoni" pitchFamily="2" charset="-79"/>
              </a:rPr>
              <a:t> AJ Ibrahim</a:t>
            </a:r>
            <a:endParaRPr lang="en-US" sz="2000" dirty="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rc_mi" descr="نتيجة بحث الصور عن ‪malaria parasite‬‏">
            <a:hlinkClick r:id="rId2"/>
          </p:cNvPr>
          <p:cNvPicPr>
            <a:picLocks noGrp="1"/>
          </p:cNvPicPr>
          <p:nvPr>
            <p:ph idx="1"/>
          </p:nvPr>
        </p:nvPicPr>
        <p:blipFill>
          <a:blip r:embed="rId3" cstate="print"/>
          <a:srcRect/>
          <a:stretch>
            <a:fillRect/>
          </a:stretch>
        </p:blipFill>
        <p:spPr bwMode="auto">
          <a:xfrm>
            <a:off x="228600" y="381000"/>
            <a:ext cx="3124200" cy="1676400"/>
          </a:xfrm>
          <a:prstGeom prst="rect">
            <a:avLst/>
          </a:prstGeom>
          <a:noFill/>
          <a:ln w="9525">
            <a:noFill/>
            <a:miter lim="800000"/>
            <a:headEnd/>
            <a:tailEnd/>
          </a:ln>
        </p:spPr>
      </p:pic>
      <p:pic>
        <p:nvPicPr>
          <p:cNvPr id="5" name="irc_mi" descr="نتيجة بحث الصور عن ‪malaria parasite‬‏">
            <a:hlinkClick r:id="rId4"/>
          </p:cNvPr>
          <p:cNvPicPr/>
          <p:nvPr/>
        </p:nvPicPr>
        <p:blipFill>
          <a:blip r:embed="rId5" cstate="print"/>
          <a:srcRect/>
          <a:stretch>
            <a:fillRect/>
          </a:stretch>
        </p:blipFill>
        <p:spPr bwMode="auto">
          <a:xfrm>
            <a:off x="228600" y="2286000"/>
            <a:ext cx="3124200" cy="1828800"/>
          </a:xfrm>
          <a:prstGeom prst="rect">
            <a:avLst/>
          </a:prstGeom>
          <a:noFill/>
          <a:ln w="9525">
            <a:noFill/>
            <a:miter lim="800000"/>
            <a:headEnd/>
            <a:tailEnd/>
          </a:ln>
        </p:spPr>
      </p:pic>
      <p:pic>
        <p:nvPicPr>
          <p:cNvPr id="6" name="irc_mi" descr="صورة ذات صلة">
            <a:hlinkClick r:id="rId6"/>
          </p:cNvPr>
          <p:cNvPicPr/>
          <p:nvPr/>
        </p:nvPicPr>
        <p:blipFill>
          <a:blip r:embed="rId7" cstate="print"/>
          <a:srcRect/>
          <a:stretch>
            <a:fillRect/>
          </a:stretch>
        </p:blipFill>
        <p:spPr bwMode="auto">
          <a:xfrm>
            <a:off x="3657600" y="457200"/>
            <a:ext cx="5095875" cy="6248400"/>
          </a:xfrm>
          <a:prstGeom prst="rect">
            <a:avLst/>
          </a:prstGeom>
          <a:noFill/>
          <a:ln w="9525">
            <a:noFill/>
            <a:miter lim="800000"/>
            <a:headEnd/>
            <a:tailEnd/>
          </a:ln>
        </p:spPr>
      </p:pic>
      <p:sp>
        <p:nvSpPr>
          <p:cNvPr id="101377" name="Rectangle 1"/>
          <p:cNvSpPr>
            <a:spLocks noChangeArrowheads="1"/>
          </p:cNvSpPr>
          <p:nvPr/>
        </p:nvSpPr>
        <p:spPr bwMode="auto">
          <a:xfrm>
            <a:off x="3810000" y="43934"/>
            <a:ext cx="533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tab pos="577850" algn="l"/>
              </a:tabLst>
            </a:pPr>
            <a:r>
              <a:rPr kumimoji="0" lang="en-US" b="1" i="0" u="sng" strike="noStrike" cap="none" normalizeH="0" baseline="0" dirty="0" smtClean="0">
                <a:ln>
                  <a:noFill/>
                </a:ln>
                <a:solidFill>
                  <a:srgbClr val="ED7D31"/>
                </a:solidFill>
                <a:effectLst/>
                <a:latin typeface="Times New Roman" pitchFamily="18" charset="0"/>
                <a:ea typeface="Calibri" pitchFamily="34" charset="0"/>
                <a:cs typeface="Times New Roman" pitchFamily="18" charset="0"/>
              </a:rPr>
              <a:t>Malaria parasite life cycle</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rc_mi" descr="نتيجة بحث الصور عن ‪Protozoa‬‏">
            <a:hlinkClick r:id="rId2"/>
          </p:cNvPr>
          <p:cNvPicPr>
            <a:picLocks noGrp="1"/>
          </p:cNvPicPr>
          <p:nvPr>
            <p:ph idx="1"/>
          </p:nvPr>
        </p:nvPicPr>
        <p:blipFill>
          <a:blip r:embed="rId3" cstate="print"/>
          <a:srcRect/>
          <a:stretch>
            <a:fillRect/>
          </a:stretch>
        </p:blipFill>
        <p:spPr bwMode="auto">
          <a:xfrm>
            <a:off x="2819400" y="1981200"/>
            <a:ext cx="3696392" cy="2979997"/>
          </a:xfrm>
          <a:prstGeom prst="rect">
            <a:avLst/>
          </a:prstGeom>
          <a:noFill/>
          <a:ln w="9525">
            <a:noFill/>
            <a:miter lim="800000"/>
            <a:headEnd/>
            <a:tailEnd/>
          </a:ln>
        </p:spPr>
      </p:pic>
      <p:sp>
        <p:nvSpPr>
          <p:cNvPr id="3" name="Title 2"/>
          <p:cNvSpPr>
            <a:spLocks noGrp="1"/>
          </p:cNvSpPr>
          <p:nvPr>
            <p:ph type="title"/>
          </p:nvPr>
        </p:nvSpPr>
        <p:spPr>
          <a:xfrm>
            <a:off x="457200" y="274638"/>
            <a:ext cx="8229600" cy="715962"/>
          </a:xfrm>
        </p:spPr>
        <p:txBody>
          <a:bodyPr>
            <a:normAutofit fontScale="90000"/>
          </a:bodyPr>
          <a:lstStyle/>
          <a:p>
            <a:r>
              <a:rPr lang="en-US" dirty="0" smtClean="0"/>
              <a:t>lab 11: Protozoa</a:t>
            </a:r>
            <a:endParaRPr lang="ar-IQ"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5473891"/>
          </a:xfrm>
        </p:spPr>
        <p:txBody>
          <a:bodyPr>
            <a:normAutofit fontScale="62500" lnSpcReduction="20000"/>
          </a:bodyPr>
          <a:lstStyle/>
          <a:p>
            <a:pPr algn="l">
              <a:buNone/>
            </a:pPr>
            <a:r>
              <a:rPr lang="en-US" dirty="0" smtClean="0"/>
              <a:t>They are a large group of single-celled, usually microscopic, eukaryotic organisms, such as amoebas, ciliates, flagellates, and </a:t>
            </a:r>
            <a:r>
              <a:rPr lang="en-US" dirty="0" err="1" smtClean="0"/>
              <a:t>sporozoans</a:t>
            </a:r>
            <a:r>
              <a:rPr lang="en-US" dirty="0" smtClean="0"/>
              <a:t>.</a:t>
            </a:r>
            <a:r>
              <a:rPr lang="en-US" b="1" dirty="0" smtClean="0"/>
              <a:t> </a:t>
            </a:r>
            <a:r>
              <a:rPr lang="en-US" dirty="0" smtClean="0"/>
              <a:t>The characteristics of these microorganisms are</a:t>
            </a:r>
            <a:r>
              <a:rPr lang="en-US" b="1" dirty="0" smtClean="0"/>
              <a:t>: </a:t>
            </a:r>
            <a:endParaRPr lang="en-US" dirty="0" smtClean="0"/>
          </a:p>
          <a:p>
            <a:pPr lvl="0" algn="l" rtl="0">
              <a:buNone/>
            </a:pPr>
            <a:r>
              <a:rPr lang="en-US" dirty="0" smtClean="0">
                <a:hlinkClick r:id="rId2" tooltip="Microscopic scale"/>
              </a:rPr>
              <a:t>Microscopic</a:t>
            </a:r>
            <a:r>
              <a:rPr lang="en-US" dirty="0" smtClean="0"/>
              <a:t> organisms</a:t>
            </a:r>
          </a:p>
          <a:p>
            <a:pPr lvl="0" algn="l" rtl="0">
              <a:buNone/>
            </a:pPr>
            <a:r>
              <a:rPr lang="en-US" dirty="0" smtClean="0"/>
              <a:t>Eukaryotic unicellular </a:t>
            </a:r>
          </a:p>
          <a:p>
            <a:pPr lvl="0" algn="l" rtl="0">
              <a:buNone/>
            </a:pPr>
            <a:r>
              <a:rPr lang="en-US" dirty="0" smtClean="0"/>
              <a:t>Small size: 10 to 52 µm </a:t>
            </a:r>
          </a:p>
          <a:p>
            <a:pPr lvl="0" algn="l" rtl="0">
              <a:buNone/>
            </a:pPr>
            <a:r>
              <a:rPr lang="en-US" dirty="0" smtClean="0"/>
              <a:t>No cell wall</a:t>
            </a:r>
          </a:p>
          <a:p>
            <a:pPr lvl="0" algn="l">
              <a:buNone/>
            </a:pPr>
            <a:r>
              <a:rPr lang="en-US" dirty="0" smtClean="0"/>
              <a:t>Mostly heterotrophic</a:t>
            </a:r>
          </a:p>
          <a:p>
            <a:pPr lvl="0" algn="l">
              <a:buNone/>
            </a:pPr>
            <a:r>
              <a:rPr lang="en-US" dirty="0" smtClean="0"/>
              <a:t>Very dependent on moisture</a:t>
            </a:r>
          </a:p>
          <a:p>
            <a:pPr lvl="0" algn="l">
              <a:buNone/>
            </a:pPr>
            <a:r>
              <a:rPr lang="en-US" dirty="0" smtClean="0"/>
              <a:t>Mostly motile with flagella, cilia or amoeboid</a:t>
            </a:r>
          </a:p>
          <a:p>
            <a:pPr lvl="0" algn="l">
              <a:buNone/>
            </a:pPr>
            <a:r>
              <a:rPr lang="en-US" dirty="0" smtClean="0"/>
              <a:t>Similar to animal (mobility and </a:t>
            </a:r>
            <a:r>
              <a:rPr lang="en-US" dirty="0" err="1" smtClean="0"/>
              <a:t>heterotroph</a:t>
            </a:r>
            <a:r>
              <a:rPr lang="en-US" dirty="0" smtClean="0"/>
              <a:t>), only unicellular  </a:t>
            </a:r>
          </a:p>
          <a:p>
            <a:pPr lvl="0" algn="l">
              <a:buNone/>
            </a:pPr>
            <a:r>
              <a:rPr lang="en-US" dirty="0" smtClean="0"/>
              <a:t>Protozoa depends on: pH, temperature, nutrition and some depends on sunlight</a:t>
            </a:r>
          </a:p>
          <a:p>
            <a:pPr lvl="0" algn="l">
              <a:buNone/>
            </a:pPr>
            <a:r>
              <a:rPr lang="en-US" dirty="0" smtClean="0"/>
              <a:t>Habitat: they can grow in marine habitat, fresh water, soil, mosses or symbiotic, or parasites in other organisms (most protozoa are parasites)</a:t>
            </a:r>
          </a:p>
          <a:p>
            <a:pPr lvl="0" algn="l">
              <a:buNone/>
            </a:pPr>
            <a:r>
              <a:rPr lang="en-US" dirty="0" smtClean="0"/>
              <a:t>Feed by:</a:t>
            </a:r>
          </a:p>
          <a:p>
            <a:pPr lvl="0" algn="l">
              <a:buNone/>
            </a:pPr>
            <a:r>
              <a:rPr lang="en-US" dirty="0" err="1" smtClean="0">
                <a:hlinkClick r:id="rId3" tooltip="Osmotrophy"/>
              </a:rPr>
              <a:t>Osmotrophy</a:t>
            </a:r>
            <a:endParaRPr lang="en-US" dirty="0" smtClean="0"/>
          </a:p>
          <a:p>
            <a:pPr lvl="0" algn="l">
              <a:buNone/>
            </a:pPr>
            <a:r>
              <a:rPr lang="en-US" dirty="0" err="1" smtClean="0"/>
              <a:t>Phagocytosis</a:t>
            </a:r>
            <a:r>
              <a:rPr lang="en-US" dirty="0" smtClean="0"/>
              <a:t> </a:t>
            </a:r>
          </a:p>
          <a:p>
            <a:pPr lvl="0" algn="l">
              <a:buNone/>
            </a:pPr>
            <a:r>
              <a:rPr lang="en-US" dirty="0" err="1" smtClean="0">
                <a:hlinkClick r:id="rId4" tooltip="Cytostome"/>
              </a:rPr>
              <a:t>Cytostome</a:t>
            </a:r>
            <a:r>
              <a:rPr lang="en-US" dirty="0" smtClean="0"/>
              <a:t> </a:t>
            </a:r>
          </a:p>
          <a:p>
            <a:pPr algn="l">
              <a:buNone/>
            </a:pPr>
            <a:r>
              <a:rPr lang="en-US" dirty="0" smtClean="0"/>
              <a:t> </a:t>
            </a:r>
          </a:p>
          <a:p>
            <a:pPr lvl="0" algn="l">
              <a:buNone/>
            </a:pPr>
            <a:r>
              <a:rPr lang="en-US" dirty="0" smtClean="0"/>
              <a:t>Reproduction in these organisms varies, but most genera reproduce either asexually or sexually.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lgn="l" rtl="0">
              <a:buNone/>
            </a:pPr>
            <a:r>
              <a:rPr lang="en-US" dirty="0" smtClean="0"/>
              <a:t>Some protozoa are an important food source for </a:t>
            </a:r>
            <a:r>
              <a:rPr lang="en-US" dirty="0" err="1" smtClean="0">
                <a:hlinkClick r:id="rId2" tooltip="Microinvertebrate"/>
              </a:rPr>
              <a:t>microinvertebrates</a:t>
            </a:r>
            <a:endParaRPr lang="en-US" dirty="0" smtClean="0"/>
          </a:p>
          <a:p>
            <a:pPr lvl="0" algn="l">
              <a:buNone/>
            </a:pPr>
            <a:r>
              <a:rPr lang="en-US" dirty="0" smtClean="0"/>
              <a:t>They control bacteria populations and </a:t>
            </a:r>
            <a:r>
              <a:rPr lang="en-US" dirty="0" smtClean="0">
                <a:hlinkClick r:id="rId3" tooltip="Biomass"/>
              </a:rPr>
              <a:t>biomass</a:t>
            </a:r>
            <a:r>
              <a:rPr lang="en-US" dirty="0" smtClean="0"/>
              <a:t> to some extent</a:t>
            </a:r>
          </a:p>
          <a:p>
            <a:pPr lvl="0" algn="l">
              <a:buNone/>
            </a:pPr>
            <a:r>
              <a:rPr lang="en-US" dirty="0" smtClean="0"/>
              <a:t>They can stimulate decomposition of organic matter</a:t>
            </a:r>
          </a:p>
          <a:p>
            <a:pPr lvl="0" algn="l">
              <a:buNone/>
            </a:pPr>
            <a:r>
              <a:rPr lang="en-US" dirty="0" smtClean="0"/>
              <a:t>They can play a role in nutrient mobilization</a:t>
            </a:r>
          </a:p>
          <a:p>
            <a:pPr algn="l">
              <a:buNone/>
            </a:pPr>
            <a:r>
              <a:rPr lang="en-US" dirty="0" smtClean="0"/>
              <a:t> </a:t>
            </a:r>
          </a:p>
          <a:p>
            <a:pPr algn="l">
              <a:buNone/>
            </a:pPr>
            <a:endParaRPr lang="ar-IQ" dirty="0"/>
          </a:p>
        </p:txBody>
      </p:sp>
      <p:sp>
        <p:nvSpPr>
          <p:cNvPr id="3" name="Title 2"/>
          <p:cNvSpPr>
            <a:spLocks noGrp="1"/>
          </p:cNvSpPr>
          <p:nvPr>
            <p:ph type="title"/>
          </p:nvPr>
        </p:nvSpPr>
        <p:spPr>
          <a:xfrm>
            <a:off x="457200" y="274638"/>
            <a:ext cx="8229600" cy="792162"/>
          </a:xfrm>
        </p:spPr>
        <p:txBody>
          <a:bodyPr>
            <a:normAutofit fontScale="90000"/>
          </a:bodyPr>
          <a:lstStyle/>
          <a:p>
            <a:pPr lvl="0"/>
            <a:r>
              <a:rPr lang="en-US" u="sng" dirty="0" smtClean="0"/>
              <a:t>The importance of protozoa are:</a:t>
            </a:r>
            <a:endParaRPr lang="ar-IQ"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28600"/>
            <a:ext cx="8229600" cy="1414272"/>
          </a:xfrm>
        </p:spPr>
        <p:txBody>
          <a:bodyPr>
            <a:normAutofit/>
          </a:bodyPr>
          <a:lstStyle/>
          <a:p>
            <a:pPr lvl="0" algn="l" rtl="0"/>
            <a:r>
              <a:rPr lang="en-US" dirty="0" smtClean="0"/>
              <a:t>The protozoa are classified into four classes on the basis of the structures they possess for locomotion:</a:t>
            </a:r>
          </a:p>
        </p:txBody>
      </p:sp>
      <p:graphicFrame>
        <p:nvGraphicFramePr>
          <p:cNvPr id="4" name="Table 3"/>
          <p:cNvGraphicFramePr>
            <a:graphicFrameLocks noGrp="1"/>
          </p:cNvGraphicFramePr>
          <p:nvPr/>
        </p:nvGraphicFramePr>
        <p:xfrm>
          <a:off x="381000" y="1752600"/>
          <a:ext cx="8305801" cy="4817539"/>
        </p:xfrm>
        <a:graphic>
          <a:graphicData uri="http://schemas.openxmlformats.org/drawingml/2006/table">
            <a:tbl>
              <a:tblPr/>
              <a:tblGrid>
                <a:gridCol w="2122549"/>
                <a:gridCol w="3550610"/>
                <a:gridCol w="2632642"/>
              </a:tblGrid>
              <a:tr h="441437">
                <a:tc>
                  <a:txBody>
                    <a:bodyPr/>
                    <a:lstStyle/>
                    <a:p>
                      <a:pPr algn="ctr" rtl="0">
                        <a:lnSpc>
                          <a:spcPct val="107000"/>
                        </a:lnSpc>
                        <a:spcAft>
                          <a:spcPts val="800"/>
                        </a:spcAft>
                      </a:pPr>
                      <a:r>
                        <a:rPr lang="en-US" sz="2400" b="1" dirty="0">
                          <a:solidFill>
                            <a:schemeClr val="tx1"/>
                          </a:solidFill>
                          <a:latin typeface="Times New Roman"/>
                          <a:ea typeface="Calibri"/>
                          <a:cs typeface="Arial"/>
                        </a:rPr>
                        <a:t>Class</a:t>
                      </a:r>
                      <a:endParaRPr lang="en-US" sz="1800" dirty="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rtl="0">
                        <a:lnSpc>
                          <a:spcPct val="107000"/>
                        </a:lnSpc>
                        <a:spcAft>
                          <a:spcPts val="800"/>
                        </a:spcAft>
                      </a:pPr>
                      <a:r>
                        <a:rPr lang="en-US" sz="2400" b="1" dirty="0">
                          <a:solidFill>
                            <a:schemeClr val="tx1"/>
                          </a:solidFill>
                          <a:latin typeface="Times New Roman"/>
                          <a:ea typeface="Calibri"/>
                          <a:cs typeface="Arial"/>
                        </a:rPr>
                        <a:t>Locomotion structure</a:t>
                      </a:r>
                      <a:endParaRPr lang="en-US" sz="1800" dirty="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rtl="0">
                        <a:lnSpc>
                          <a:spcPct val="107000"/>
                        </a:lnSpc>
                        <a:spcAft>
                          <a:spcPts val="800"/>
                        </a:spcAft>
                      </a:pPr>
                      <a:r>
                        <a:rPr lang="en-US" sz="2400" b="1">
                          <a:solidFill>
                            <a:schemeClr val="tx1"/>
                          </a:solidFill>
                          <a:latin typeface="Times New Roman"/>
                          <a:ea typeface="Calibri"/>
                          <a:cs typeface="Arial"/>
                        </a:rPr>
                        <a:t>Example</a:t>
                      </a:r>
                      <a:endParaRPr lang="en-US" sz="18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1016714">
                <a:tc>
                  <a:txBody>
                    <a:bodyPr/>
                    <a:lstStyle/>
                    <a:p>
                      <a:pPr algn="l" rtl="0">
                        <a:lnSpc>
                          <a:spcPct val="107000"/>
                        </a:lnSpc>
                        <a:spcAft>
                          <a:spcPts val="800"/>
                        </a:spcAft>
                      </a:pPr>
                      <a:r>
                        <a:rPr lang="en-US" sz="2400" b="1" u="none" strike="noStrike" dirty="0" err="1">
                          <a:solidFill>
                            <a:schemeClr val="tx1"/>
                          </a:solidFill>
                          <a:latin typeface="Times New Roman"/>
                          <a:ea typeface="Calibri"/>
                          <a:cs typeface="Arial"/>
                        </a:rPr>
                        <a:t>Mastigophora</a:t>
                      </a:r>
                      <a:r>
                        <a:rPr lang="en-US" sz="2400" b="1" dirty="0">
                          <a:solidFill>
                            <a:schemeClr val="tx1"/>
                          </a:solidFill>
                          <a:latin typeface="Times New Roman"/>
                          <a:ea typeface="Calibri"/>
                          <a:cs typeface="Arial"/>
                        </a:rPr>
                        <a:t> </a:t>
                      </a:r>
                      <a:endParaRPr lang="en-US" sz="1800" dirty="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2400" u="none" strike="noStrike" dirty="0">
                          <a:solidFill>
                            <a:schemeClr val="tx1"/>
                          </a:solidFill>
                          <a:latin typeface="Times New Roman"/>
                          <a:ea typeface="Calibri"/>
                          <a:cs typeface="Arial"/>
                        </a:rPr>
                        <a:t>Flagella</a:t>
                      </a:r>
                      <a:endParaRPr lang="en-US" sz="1800" dirty="0">
                        <a:solidFill>
                          <a:schemeClr val="tx1"/>
                        </a:solidFill>
                        <a:latin typeface="Calibri"/>
                        <a:ea typeface="Calibri"/>
                        <a:cs typeface="Arial"/>
                      </a:endParaRPr>
                    </a:p>
                    <a:p>
                      <a:pPr algn="ctr" rtl="0">
                        <a:lnSpc>
                          <a:spcPct val="107000"/>
                        </a:lnSpc>
                        <a:spcAft>
                          <a:spcPts val="800"/>
                        </a:spcAft>
                      </a:pPr>
                      <a:r>
                        <a:rPr lang="en-US" sz="2400" dirty="0">
                          <a:solidFill>
                            <a:schemeClr val="tx1"/>
                          </a:solidFill>
                          <a:latin typeface="Times New Roman"/>
                          <a:ea typeface="Calibri"/>
                          <a:cs typeface="Arial"/>
                        </a:rPr>
                        <a:t>whip-like structures</a:t>
                      </a:r>
                      <a:endParaRPr lang="en-US" sz="1800" dirty="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800"/>
                        </a:spcAft>
                      </a:pPr>
                      <a:r>
                        <a:rPr lang="en-US" sz="2400" i="1">
                          <a:solidFill>
                            <a:schemeClr val="tx1"/>
                          </a:solidFill>
                          <a:latin typeface="Times New Roman"/>
                          <a:ea typeface="Calibri"/>
                          <a:cs typeface="Arial"/>
                        </a:rPr>
                        <a:t>Euglena</a:t>
                      </a:r>
                      <a:endParaRPr lang="en-US" sz="18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1114">
                <a:tc>
                  <a:txBody>
                    <a:bodyPr/>
                    <a:lstStyle/>
                    <a:p>
                      <a:pPr algn="l" rtl="0">
                        <a:lnSpc>
                          <a:spcPct val="107000"/>
                        </a:lnSpc>
                        <a:spcAft>
                          <a:spcPts val="800"/>
                        </a:spcAft>
                      </a:pPr>
                      <a:r>
                        <a:rPr lang="en-US" sz="2400" b="1" u="none" strike="noStrike" dirty="0">
                          <a:solidFill>
                            <a:schemeClr val="tx1"/>
                          </a:solidFill>
                          <a:latin typeface="Times New Roman"/>
                          <a:ea typeface="Calibri"/>
                          <a:cs typeface="Arial"/>
                        </a:rPr>
                        <a:t>Ciliate</a:t>
                      </a:r>
                      <a:endParaRPr lang="en-US" sz="1800" dirty="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2400" u="none" strike="noStrike" dirty="0">
                          <a:solidFill>
                            <a:schemeClr val="tx1"/>
                          </a:solidFill>
                          <a:latin typeface="Times New Roman"/>
                          <a:ea typeface="Calibri"/>
                          <a:cs typeface="Arial"/>
                        </a:rPr>
                        <a:t>Cilia</a:t>
                      </a:r>
                      <a:endParaRPr lang="en-US" sz="1800" dirty="0">
                        <a:solidFill>
                          <a:schemeClr val="tx1"/>
                        </a:solidFill>
                        <a:latin typeface="Calibri"/>
                        <a:ea typeface="Calibri"/>
                        <a:cs typeface="Arial"/>
                      </a:endParaRPr>
                    </a:p>
                    <a:p>
                      <a:pPr algn="ctr" rtl="0">
                        <a:lnSpc>
                          <a:spcPct val="107000"/>
                        </a:lnSpc>
                        <a:spcAft>
                          <a:spcPts val="800"/>
                        </a:spcAft>
                      </a:pPr>
                      <a:r>
                        <a:rPr lang="en-US" sz="2400" dirty="0">
                          <a:solidFill>
                            <a:schemeClr val="tx1"/>
                          </a:solidFill>
                          <a:latin typeface="Times New Roman"/>
                          <a:ea typeface="Calibri"/>
                          <a:cs typeface="Arial"/>
                        </a:rPr>
                        <a:t>hair-like structures</a:t>
                      </a:r>
                      <a:endParaRPr lang="en-US" sz="1800" dirty="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800"/>
                        </a:spcAft>
                      </a:pPr>
                      <a:r>
                        <a:rPr lang="en-US" sz="2400" i="1">
                          <a:solidFill>
                            <a:schemeClr val="tx1"/>
                          </a:solidFill>
                          <a:latin typeface="Times New Roman"/>
                          <a:ea typeface="Calibri"/>
                          <a:cs typeface="Arial"/>
                        </a:rPr>
                        <a:t>Paramecium</a:t>
                      </a:r>
                      <a:endParaRPr lang="en-US" sz="18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2872">
                <a:tc>
                  <a:txBody>
                    <a:bodyPr/>
                    <a:lstStyle/>
                    <a:p>
                      <a:pPr algn="l" rtl="0">
                        <a:lnSpc>
                          <a:spcPct val="107000"/>
                        </a:lnSpc>
                        <a:spcAft>
                          <a:spcPts val="800"/>
                        </a:spcAft>
                      </a:pPr>
                      <a:r>
                        <a:rPr lang="en-US" sz="2400" b="1">
                          <a:solidFill>
                            <a:schemeClr val="tx1"/>
                          </a:solidFill>
                          <a:latin typeface="Times New Roman"/>
                          <a:ea typeface="Calibri"/>
                          <a:cs typeface="Arial"/>
                        </a:rPr>
                        <a:t>Sarcodina</a:t>
                      </a:r>
                      <a:endParaRPr lang="en-US" sz="18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2400" u="none" strike="noStrike" dirty="0">
                          <a:solidFill>
                            <a:schemeClr val="tx1"/>
                          </a:solidFill>
                          <a:latin typeface="Times New Roman"/>
                          <a:ea typeface="Calibri"/>
                          <a:cs typeface="Arial"/>
                        </a:rPr>
                        <a:t>Pseudopodia</a:t>
                      </a:r>
                      <a:r>
                        <a:rPr lang="en-US" sz="2400" dirty="0">
                          <a:solidFill>
                            <a:schemeClr val="tx1"/>
                          </a:solidFill>
                          <a:latin typeface="Times New Roman"/>
                          <a:ea typeface="Calibri"/>
                          <a:cs typeface="Arial"/>
                        </a:rPr>
                        <a:t> </a:t>
                      </a:r>
                      <a:endParaRPr lang="en-US" sz="1800" dirty="0">
                        <a:solidFill>
                          <a:schemeClr val="tx1"/>
                        </a:solidFill>
                        <a:latin typeface="Calibri"/>
                        <a:ea typeface="Calibri"/>
                        <a:cs typeface="Arial"/>
                      </a:endParaRPr>
                    </a:p>
                    <a:p>
                      <a:pPr algn="ctr" rtl="0">
                        <a:lnSpc>
                          <a:spcPct val="107000"/>
                        </a:lnSpc>
                        <a:spcAft>
                          <a:spcPts val="800"/>
                        </a:spcAft>
                      </a:pPr>
                      <a:r>
                        <a:rPr lang="en-US" sz="2400" dirty="0">
                          <a:solidFill>
                            <a:schemeClr val="tx1"/>
                          </a:solidFill>
                          <a:latin typeface="Times New Roman"/>
                          <a:ea typeface="Calibri"/>
                          <a:cs typeface="Arial"/>
                        </a:rPr>
                        <a:t>foot-like structures</a:t>
                      </a:r>
                      <a:endParaRPr lang="en-US" sz="1800" dirty="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800"/>
                        </a:spcAft>
                      </a:pPr>
                      <a:r>
                        <a:rPr lang="en-US" sz="2400" i="1">
                          <a:solidFill>
                            <a:schemeClr val="tx1"/>
                          </a:solidFill>
                          <a:latin typeface="Times New Roman"/>
                          <a:ea typeface="Calibri"/>
                          <a:cs typeface="Arial"/>
                        </a:rPr>
                        <a:t>Amoeba</a:t>
                      </a:r>
                      <a:endParaRPr lang="en-US" sz="18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4309">
                <a:tc>
                  <a:txBody>
                    <a:bodyPr/>
                    <a:lstStyle/>
                    <a:p>
                      <a:pPr algn="l" rtl="0">
                        <a:lnSpc>
                          <a:spcPct val="107000"/>
                        </a:lnSpc>
                        <a:spcAft>
                          <a:spcPts val="0"/>
                        </a:spcAft>
                      </a:pPr>
                      <a:r>
                        <a:rPr lang="en-US" sz="2400" b="1">
                          <a:solidFill>
                            <a:schemeClr val="tx1"/>
                          </a:solidFill>
                          <a:latin typeface="Times New Roman"/>
                          <a:ea typeface="Calibri"/>
                          <a:cs typeface="Arial"/>
                        </a:rPr>
                        <a:t>Sporozoa </a:t>
                      </a:r>
                      <a:endParaRPr lang="en-US" sz="1800">
                        <a:solidFill>
                          <a:schemeClr val="tx1"/>
                        </a:solidFill>
                        <a:latin typeface="Calibri"/>
                        <a:ea typeface="Calibri"/>
                        <a:cs typeface="Arial"/>
                      </a:endParaRPr>
                    </a:p>
                    <a:p>
                      <a:pPr algn="l" rtl="0">
                        <a:lnSpc>
                          <a:spcPct val="107000"/>
                        </a:lnSpc>
                        <a:spcAft>
                          <a:spcPts val="800"/>
                        </a:spcAft>
                      </a:pPr>
                      <a:r>
                        <a:rPr lang="en-US" sz="2400" b="1">
                          <a:solidFill>
                            <a:schemeClr val="tx1"/>
                          </a:solidFill>
                          <a:latin typeface="Times New Roman"/>
                          <a:ea typeface="Calibri"/>
                          <a:cs typeface="Arial"/>
                        </a:rPr>
                        <a:t>  </a:t>
                      </a:r>
                      <a:endParaRPr lang="en-US" sz="18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2400">
                          <a:solidFill>
                            <a:schemeClr val="tx1"/>
                          </a:solidFill>
                          <a:latin typeface="Times New Roman"/>
                          <a:ea typeface="Calibri"/>
                          <a:cs typeface="Arial"/>
                        </a:rPr>
                        <a:t>Non-motile</a:t>
                      </a:r>
                      <a:endParaRPr lang="en-US" sz="1800">
                        <a:solidFill>
                          <a:schemeClr val="tx1"/>
                        </a:solidFill>
                        <a:latin typeface="Calibri"/>
                        <a:ea typeface="Calibri"/>
                        <a:cs typeface="Arial"/>
                      </a:endParaRPr>
                    </a:p>
                    <a:p>
                      <a:pPr algn="ctr" rtl="0">
                        <a:lnSpc>
                          <a:spcPct val="107000"/>
                        </a:lnSpc>
                        <a:spcAft>
                          <a:spcPts val="800"/>
                        </a:spcAft>
                      </a:pPr>
                      <a:r>
                        <a:rPr lang="en-US" sz="2400">
                          <a:solidFill>
                            <a:schemeClr val="tx1"/>
                          </a:solidFill>
                          <a:latin typeface="Times New Roman"/>
                          <a:ea typeface="Calibri"/>
                          <a:cs typeface="Arial"/>
                        </a:rPr>
                        <a:t>without locomotion structure but move by gliding</a:t>
                      </a:r>
                      <a:endParaRPr lang="en-US" sz="18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800"/>
                        </a:spcAft>
                      </a:pPr>
                      <a:r>
                        <a:rPr lang="en-US" sz="2400" i="1" dirty="0">
                          <a:solidFill>
                            <a:schemeClr val="tx1"/>
                          </a:solidFill>
                          <a:latin typeface="Times New Roman"/>
                          <a:ea typeface="Calibri"/>
                          <a:cs typeface="Arial"/>
                        </a:rPr>
                        <a:t>Plasmodium</a:t>
                      </a:r>
                      <a:endParaRPr lang="en-US" sz="1800" dirty="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نتيجة بحث الصور عن ‪paramecium‬‏"/>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381000"/>
            <a:ext cx="2886075" cy="2895600"/>
          </a:xfrm>
          <a:prstGeom prst="rect">
            <a:avLst/>
          </a:prstGeom>
          <a:noFill/>
          <a:ln>
            <a:noFill/>
          </a:ln>
        </p:spPr>
      </p:pic>
      <p:pic>
        <p:nvPicPr>
          <p:cNvPr id="5" name="Picture 4" descr="صورة ذات صلة"/>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381000"/>
            <a:ext cx="3200400" cy="3048000"/>
          </a:xfrm>
          <a:prstGeom prst="rect">
            <a:avLst/>
          </a:prstGeom>
          <a:noFill/>
          <a:ln>
            <a:noFill/>
          </a:ln>
        </p:spPr>
      </p:pic>
      <p:pic>
        <p:nvPicPr>
          <p:cNvPr id="6" name="Picture 5" descr="نتيجة بحث الصور عن ‪Amoeba‬‏"/>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3581400"/>
            <a:ext cx="2971800" cy="2819400"/>
          </a:xfrm>
          <a:prstGeom prst="rect">
            <a:avLst/>
          </a:prstGeom>
          <a:noFill/>
          <a:ln>
            <a:noFill/>
          </a:ln>
        </p:spPr>
      </p:pic>
      <p:pic>
        <p:nvPicPr>
          <p:cNvPr id="8" name="Picture 7" descr="صورة ذات صلة"/>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6800" y="3505200"/>
            <a:ext cx="3505200" cy="2819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381000"/>
            <a:ext cx="8229600" cy="804672"/>
          </a:xfrm>
        </p:spPr>
        <p:txBody>
          <a:bodyPr/>
          <a:lstStyle/>
          <a:p>
            <a:pPr algn="l"/>
            <a:r>
              <a:rPr lang="en-US" b="1" u="sng" dirty="0" smtClean="0"/>
              <a:t>Examples of major pathogenic protozoa</a:t>
            </a:r>
            <a:endParaRPr lang="en-US" dirty="0" smtClean="0"/>
          </a:p>
          <a:p>
            <a:pPr algn="l">
              <a:buNone/>
            </a:pPr>
            <a:endParaRPr lang="ar-IQ" dirty="0"/>
          </a:p>
        </p:txBody>
      </p:sp>
      <p:graphicFrame>
        <p:nvGraphicFramePr>
          <p:cNvPr id="4" name="Table 3"/>
          <p:cNvGraphicFramePr>
            <a:graphicFrameLocks noGrp="1"/>
          </p:cNvGraphicFramePr>
          <p:nvPr/>
        </p:nvGraphicFramePr>
        <p:xfrm>
          <a:off x="457200" y="1143000"/>
          <a:ext cx="8077199" cy="5257799"/>
        </p:xfrm>
        <a:graphic>
          <a:graphicData uri="http://schemas.openxmlformats.org/drawingml/2006/table">
            <a:tbl>
              <a:tblPr rtl="1"/>
              <a:tblGrid>
                <a:gridCol w="2250151"/>
                <a:gridCol w="3179154"/>
                <a:gridCol w="2647894"/>
              </a:tblGrid>
              <a:tr h="404447">
                <a:tc>
                  <a:txBody>
                    <a:bodyPr/>
                    <a:lstStyle/>
                    <a:p>
                      <a:pPr algn="ctr" rtl="1">
                        <a:lnSpc>
                          <a:spcPct val="107000"/>
                        </a:lnSpc>
                        <a:spcAft>
                          <a:spcPts val="0"/>
                        </a:spcAft>
                      </a:pPr>
                      <a:r>
                        <a:rPr lang="en-US" sz="2000" b="1">
                          <a:latin typeface="Times New Roman"/>
                          <a:ea typeface="Calibri"/>
                          <a:cs typeface="Arial"/>
                        </a:rPr>
                        <a:t>Source</a:t>
                      </a:r>
                      <a:endParaRPr lang="en-US" sz="16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2000" b="1">
                          <a:latin typeface="Times New Roman"/>
                          <a:ea typeface="Calibri"/>
                          <a:cs typeface="Arial"/>
                        </a:rPr>
                        <a:t>Diseases</a:t>
                      </a:r>
                      <a:endParaRPr lang="en-US" sz="16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2000" b="1">
                          <a:latin typeface="Times New Roman"/>
                          <a:ea typeface="Calibri"/>
                          <a:cs typeface="Arial"/>
                        </a:rPr>
                        <a:t>Protozoan</a:t>
                      </a:r>
                      <a:endParaRPr lang="en-US" sz="16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4447">
                <a:tc>
                  <a:txBody>
                    <a:bodyPr/>
                    <a:lstStyle/>
                    <a:p>
                      <a:pPr algn="l" rtl="1">
                        <a:lnSpc>
                          <a:spcPct val="107000"/>
                        </a:lnSpc>
                        <a:spcAft>
                          <a:spcPts val="0"/>
                        </a:spcAft>
                      </a:pPr>
                      <a:endParaRPr lang="ar-IQ"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1">
                        <a:lnSpc>
                          <a:spcPct val="107000"/>
                        </a:lnSpc>
                        <a:spcAft>
                          <a:spcPts val="0"/>
                        </a:spcAft>
                      </a:pPr>
                      <a:endParaRPr lang="ar-IQ"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1">
                        <a:lnSpc>
                          <a:spcPct val="107000"/>
                        </a:lnSpc>
                        <a:spcAft>
                          <a:spcPts val="0"/>
                        </a:spcAft>
                      </a:pPr>
                      <a:r>
                        <a:rPr lang="en-US" sz="2000" b="1">
                          <a:latin typeface="Times New Roman"/>
                          <a:ea typeface="Calibri"/>
                          <a:cs typeface="Arial"/>
                        </a:rPr>
                        <a:t>Amoeboid protozoa </a:t>
                      </a:r>
                      <a:endParaRPr lang="en-US" sz="16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8891">
                <a:tc>
                  <a:txBody>
                    <a:bodyPr/>
                    <a:lstStyle/>
                    <a:p>
                      <a:pPr algn="l" rtl="1">
                        <a:lnSpc>
                          <a:spcPct val="107000"/>
                        </a:lnSpc>
                        <a:spcAft>
                          <a:spcPts val="0"/>
                        </a:spcAft>
                      </a:pPr>
                      <a:r>
                        <a:rPr lang="en-US" sz="2000">
                          <a:latin typeface="Times New Roman"/>
                          <a:ea typeface="Calibri"/>
                          <a:cs typeface="Arial"/>
                        </a:rPr>
                        <a:t>Humans, water and food</a:t>
                      </a:r>
                      <a:endParaRPr lang="en-US" sz="16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1">
                        <a:lnSpc>
                          <a:spcPct val="107000"/>
                        </a:lnSpc>
                        <a:spcAft>
                          <a:spcPts val="0"/>
                        </a:spcAft>
                      </a:pPr>
                      <a:r>
                        <a:rPr lang="en-US" sz="2000">
                          <a:latin typeface="Times New Roman"/>
                          <a:ea typeface="Calibri"/>
                          <a:cs typeface="Arial"/>
                        </a:rPr>
                        <a:t>Amoebiasis (intestinal and other symptoms)</a:t>
                      </a:r>
                      <a:endParaRPr lang="en-US" sz="16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1">
                        <a:lnSpc>
                          <a:spcPct val="107000"/>
                        </a:lnSpc>
                        <a:spcAft>
                          <a:spcPts val="0"/>
                        </a:spcAft>
                      </a:pPr>
                      <a:r>
                        <a:rPr lang="en-US" sz="2000" i="1">
                          <a:latin typeface="Times New Roman"/>
                          <a:ea typeface="Calibri"/>
                          <a:cs typeface="Arial"/>
                        </a:rPr>
                        <a:t>Entamoeba histolytica</a:t>
                      </a:r>
                      <a:endParaRPr lang="en-US" sz="16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4447">
                <a:tc>
                  <a:txBody>
                    <a:bodyPr/>
                    <a:lstStyle/>
                    <a:p>
                      <a:pPr algn="l" rtl="1">
                        <a:lnSpc>
                          <a:spcPct val="107000"/>
                        </a:lnSpc>
                        <a:spcAft>
                          <a:spcPts val="0"/>
                        </a:spcAft>
                      </a:pPr>
                      <a:endParaRPr lang="ar-IQ"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1">
                        <a:lnSpc>
                          <a:spcPct val="107000"/>
                        </a:lnSpc>
                        <a:spcAft>
                          <a:spcPts val="0"/>
                        </a:spcAft>
                      </a:pPr>
                      <a:endParaRPr lang="ar-IQ"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1">
                        <a:lnSpc>
                          <a:spcPct val="107000"/>
                        </a:lnSpc>
                        <a:spcAft>
                          <a:spcPts val="0"/>
                        </a:spcAft>
                      </a:pPr>
                      <a:r>
                        <a:rPr lang="en-US" sz="2000" b="1">
                          <a:latin typeface="Times New Roman"/>
                          <a:ea typeface="Calibri"/>
                          <a:cs typeface="Arial"/>
                        </a:rPr>
                        <a:t>Ciliated protozoa</a:t>
                      </a:r>
                      <a:endParaRPr lang="en-US" sz="16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8891">
                <a:tc>
                  <a:txBody>
                    <a:bodyPr/>
                    <a:lstStyle/>
                    <a:p>
                      <a:pPr algn="l" rtl="1">
                        <a:lnSpc>
                          <a:spcPct val="107000"/>
                        </a:lnSpc>
                        <a:spcAft>
                          <a:spcPts val="0"/>
                        </a:spcAft>
                      </a:pPr>
                      <a:r>
                        <a:rPr lang="en-US" sz="2000">
                          <a:latin typeface="Times New Roman"/>
                          <a:ea typeface="Calibri"/>
                          <a:cs typeface="Arial"/>
                        </a:rPr>
                        <a:t>Pigs, cattle</a:t>
                      </a:r>
                      <a:endParaRPr lang="en-US" sz="16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1">
                        <a:lnSpc>
                          <a:spcPct val="107000"/>
                        </a:lnSpc>
                        <a:spcAft>
                          <a:spcPts val="0"/>
                        </a:spcAft>
                      </a:pPr>
                      <a:r>
                        <a:rPr lang="en-US" sz="2000">
                          <a:latin typeface="Times New Roman"/>
                          <a:ea typeface="Calibri"/>
                          <a:cs typeface="Arial"/>
                        </a:rPr>
                        <a:t>Balantidiosis (intestinal and other symptoms)</a:t>
                      </a:r>
                      <a:endParaRPr lang="en-US" sz="16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1">
                        <a:lnSpc>
                          <a:spcPct val="107000"/>
                        </a:lnSpc>
                        <a:spcAft>
                          <a:spcPts val="0"/>
                        </a:spcAft>
                      </a:pPr>
                      <a:r>
                        <a:rPr lang="en-US" sz="2000" i="1">
                          <a:latin typeface="Times New Roman"/>
                          <a:ea typeface="Calibri"/>
                          <a:cs typeface="Arial"/>
                        </a:rPr>
                        <a:t>Balantidium coli</a:t>
                      </a:r>
                      <a:endParaRPr lang="en-US" sz="16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4447">
                <a:tc>
                  <a:txBody>
                    <a:bodyPr/>
                    <a:lstStyle/>
                    <a:p>
                      <a:pPr algn="l" rtl="1">
                        <a:lnSpc>
                          <a:spcPct val="107000"/>
                        </a:lnSpc>
                        <a:spcAft>
                          <a:spcPts val="0"/>
                        </a:spcAft>
                      </a:pPr>
                      <a:endParaRPr lang="ar-IQ"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1">
                        <a:lnSpc>
                          <a:spcPct val="107000"/>
                        </a:lnSpc>
                        <a:spcAft>
                          <a:spcPts val="0"/>
                        </a:spcAft>
                      </a:pPr>
                      <a:endParaRPr lang="ar-IQ"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1">
                        <a:lnSpc>
                          <a:spcPct val="107000"/>
                        </a:lnSpc>
                        <a:spcAft>
                          <a:spcPts val="0"/>
                        </a:spcAft>
                      </a:pPr>
                      <a:r>
                        <a:rPr lang="en-US" sz="2000" b="1">
                          <a:latin typeface="Times New Roman"/>
                          <a:ea typeface="Calibri"/>
                          <a:cs typeface="Arial"/>
                        </a:rPr>
                        <a:t>Flagellated</a:t>
                      </a:r>
                      <a:r>
                        <a:rPr lang="en-US" sz="2000">
                          <a:latin typeface="Times New Roman"/>
                          <a:ea typeface="Calibri"/>
                          <a:cs typeface="Arial"/>
                        </a:rPr>
                        <a:t> </a:t>
                      </a:r>
                      <a:r>
                        <a:rPr lang="en-US" sz="2000" b="1">
                          <a:latin typeface="Times New Roman"/>
                          <a:ea typeface="Calibri"/>
                          <a:cs typeface="Arial"/>
                        </a:rPr>
                        <a:t>protozoa</a:t>
                      </a:r>
                      <a:endParaRPr lang="en-US" sz="16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8891">
                <a:tc>
                  <a:txBody>
                    <a:bodyPr/>
                    <a:lstStyle/>
                    <a:p>
                      <a:pPr algn="l" rtl="1">
                        <a:lnSpc>
                          <a:spcPct val="107000"/>
                        </a:lnSpc>
                        <a:spcAft>
                          <a:spcPts val="0"/>
                        </a:spcAft>
                      </a:pPr>
                      <a:r>
                        <a:rPr lang="en-US" sz="2000">
                          <a:latin typeface="Times New Roman"/>
                          <a:ea typeface="Calibri"/>
                          <a:cs typeface="Arial"/>
                        </a:rPr>
                        <a:t>Animals, water and food</a:t>
                      </a:r>
                      <a:endParaRPr lang="en-US" sz="16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1">
                        <a:lnSpc>
                          <a:spcPct val="107000"/>
                        </a:lnSpc>
                        <a:spcAft>
                          <a:spcPts val="0"/>
                        </a:spcAft>
                      </a:pPr>
                      <a:r>
                        <a:rPr lang="en-US" sz="2000">
                          <a:latin typeface="Times New Roman"/>
                          <a:ea typeface="Calibri"/>
                          <a:cs typeface="Arial"/>
                        </a:rPr>
                        <a:t>Giardiasis (intestinal distress)</a:t>
                      </a:r>
                      <a:endParaRPr lang="en-US" sz="16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1">
                        <a:lnSpc>
                          <a:spcPct val="107000"/>
                        </a:lnSpc>
                        <a:spcAft>
                          <a:spcPts val="0"/>
                        </a:spcAft>
                      </a:pPr>
                      <a:r>
                        <a:rPr lang="en-US" sz="2000" i="1">
                          <a:latin typeface="Times New Roman"/>
                          <a:ea typeface="Calibri"/>
                          <a:cs typeface="Arial"/>
                        </a:rPr>
                        <a:t>Giardia lamblia</a:t>
                      </a:r>
                      <a:endParaRPr lang="en-US" sz="16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4447">
                <a:tc>
                  <a:txBody>
                    <a:bodyPr/>
                    <a:lstStyle/>
                    <a:p>
                      <a:pPr algn="l" rtl="1">
                        <a:lnSpc>
                          <a:spcPct val="107000"/>
                        </a:lnSpc>
                        <a:spcAft>
                          <a:spcPts val="0"/>
                        </a:spcAft>
                      </a:pPr>
                      <a:endParaRPr lang="ar-IQ"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1">
                        <a:lnSpc>
                          <a:spcPct val="107000"/>
                        </a:lnSpc>
                        <a:spcAft>
                          <a:spcPts val="0"/>
                        </a:spcAft>
                      </a:pPr>
                      <a:endParaRPr lang="ar-IQ"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1">
                        <a:lnSpc>
                          <a:spcPct val="107000"/>
                        </a:lnSpc>
                        <a:spcAft>
                          <a:spcPts val="0"/>
                        </a:spcAft>
                      </a:pPr>
                      <a:r>
                        <a:rPr lang="en-US" sz="2000" b="1">
                          <a:latin typeface="Times New Roman"/>
                          <a:ea typeface="Calibri"/>
                          <a:cs typeface="Arial"/>
                        </a:rPr>
                        <a:t>Nonmotile protozoa</a:t>
                      </a:r>
                      <a:endParaRPr lang="en-US" sz="16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8891">
                <a:tc>
                  <a:txBody>
                    <a:bodyPr/>
                    <a:lstStyle/>
                    <a:p>
                      <a:pPr algn="l" rtl="1">
                        <a:lnSpc>
                          <a:spcPct val="107000"/>
                        </a:lnSpc>
                        <a:spcAft>
                          <a:spcPts val="0"/>
                        </a:spcAft>
                      </a:pPr>
                      <a:r>
                        <a:rPr lang="en-US" sz="2000">
                          <a:latin typeface="Times New Roman"/>
                          <a:ea typeface="Calibri"/>
                          <a:cs typeface="Arial"/>
                        </a:rPr>
                        <a:t>Human, vector-borne</a:t>
                      </a:r>
                      <a:endParaRPr lang="en-US" sz="16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1">
                        <a:lnSpc>
                          <a:spcPct val="107000"/>
                        </a:lnSpc>
                        <a:spcAft>
                          <a:spcPts val="0"/>
                        </a:spcAft>
                      </a:pPr>
                      <a:r>
                        <a:rPr lang="en-US" sz="2000">
                          <a:latin typeface="Times New Roman"/>
                          <a:ea typeface="Calibri"/>
                          <a:cs typeface="Arial"/>
                        </a:rPr>
                        <a:t>Malaria (cardiovascular and other symptoms)</a:t>
                      </a:r>
                      <a:endParaRPr lang="en-US" sz="16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1">
                        <a:lnSpc>
                          <a:spcPct val="107000"/>
                        </a:lnSpc>
                        <a:spcAft>
                          <a:spcPts val="0"/>
                        </a:spcAft>
                      </a:pPr>
                      <a:r>
                        <a:rPr lang="en-US" sz="2000" i="1" dirty="0">
                          <a:latin typeface="Times New Roman"/>
                          <a:ea typeface="Calibri"/>
                          <a:cs typeface="Arial"/>
                        </a:rPr>
                        <a:t>Plasmodium </a:t>
                      </a:r>
                      <a:r>
                        <a:rPr lang="en-US" sz="2000" i="1" dirty="0" err="1">
                          <a:latin typeface="Times New Roman"/>
                          <a:ea typeface="Calibri"/>
                          <a:cs typeface="Arial"/>
                        </a:rPr>
                        <a:t>vivax</a:t>
                      </a:r>
                      <a:endParaRPr lang="en-US" sz="16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81000"/>
            <a:ext cx="3581400" cy="2743200"/>
          </a:xfrm>
          <a:prstGeom prst="rect">
            <a:avLst/>
          </a:prstGeom>
          <a:noFill/>
          <a:ln>
            <a:noFill/>
          </a:ln>
        </p:spPr>
      </p:pic>
      <p:pic>
        <p:nvPicPr>
          <p:cNvPr id="5" name="Picture 4" descr="نتيجة بحث الصور عن ‪balantidium col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457200"/>
            <a:ext cx="3657600" cy="2667000"/>
          </a:xfrm>
          <a:prstGeom prst="rect">
            <a:avLst/>
          </a:prstGeom>
          <a:noFill/>
          <a:ln>
            <a:noFill/>
          </a:ln>
        </p:spPr>
      </p:pic>
      <p:pic>
        <p:nvPicPr>
          <p:cNvPr id="6" name="Picture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3429000"/>
            <a:ext cx="3276600" cy="2895600"/>
          </a:xfrm>
          <a:prstGeom prst="rect">
            <a:avLst/>
          </a:prstGeom>
          <a:noFill/>
          <a:ln>
            <a:noFill/>
          </a:ln>
        </p:spPr>
      </p:pic>
      <p:pic>
        <p:nvPicPr>
          <p:cNvPr id="7" name="Picture 6" descr="نتيجة بحث الصور عن ‪plasmodium malaria‬‏"/>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3505200"/>
            <a:ext cx="3657600" cy="2819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533400"/>
            <a:ext cx="8229600" cy="2862072"/>
          </a:xfrm>
        </p:spPr>
        <p:txBody>
          <a:bodyPr>
            <a:normAutofit lnSpcReduction="10000"/>
          </a:bodyPr>
          <a:lstStyle/>
          <a:p>
            <a:pPr algn="l"/>
            <a:r>
              <a:rPr lang="en-US" b="1" i="1" u="sng" dirty="0" smtClean="0"/>
              <a:t>Malaria parasites</a:t>
            </a:r>
            <a:r>
              <a:rPr lang="en-US" u="sng" dirty="0" smtClean="0"/>
              <a:t> </a:t>
            </a:r>
            <a:r>
              <a:rPr lang="en-US" dirty="0" smtClean="0"/>
              <a:t>are micro-organisms that belong to the genus Plasmodium. There are more than 100 species of Plasmodium, which can infect many animal species such as reptiles, birds, and various mammals. Four species of Plasmodium have long been recognized to infect humans in nature.  </a:t>
            </a:r>
          </a:p>
          <a:p>
            <a:pPr algn="l"/>
            <a:endParaRPr lang="ar-IQ"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21</TotalTime>
  <Words>402</Words>
  <Application>Microsoft Office PowerPoint</Application>
  <PresentationFormat>On-screen Show (4:3)</PresentationFormat>
  <Paragraphs>80</Paragraphs>
  <Slides>10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Aharoni</vt:lpstr>
      <vt:lpstr>Arial</vt:lpstr>
      <vt:lpstr>Bookman Old Style</vt:lpstr>
      <vt:lpstr>Calibri</vt:lpstr>
      <vt:lpstr>Lucida Sans Unicode</vt:lpstr>
      <vt:lpstr>Times New Roman</vt:lpstr>
      <vt:lpstr>Verdana</vt:lpstr>
      <vt:lpstr>Wingdings 2</vt:lpstr>
      <vt:lpstr>Wingdings 3</vt:lpstr>
      <vt:lpstr>Concourse</vt:lpstr>
      <vt:lpstr>General Biology lab </vt:lpstr>
      <vt:lpstr>lab 11: Protozoa</vt:lpstr>
      <vt:lpstr>PowerPoint Presentation</vt:lpstr>
      <vt:lpstr>The importance of protozoa are: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المعاون العلمي</cp:lastModifiedBy>
  <cp:revision>7</cp:revision>
  <dcterms:created xsi:type="dcterms:W3CDTF">2006-08-16T00:00:00Z</dcterms:created>
  <dcterms:modified xsi:type="dcterms:W3CDTF">2018-05-21T05:26:40Z</dcterms:modified>
</cp:coreProperties>
</file>